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Montserrat Medium" pitchFamily="2" charset="77"/>
      <p:regular r:id="rId15"/>
      <p:italic r:id="rId16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5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3771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2535912"/>
            <a:ext cx="8121785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pt-BR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Segurança do Trabalho e Higiene nas Organizações</a:t>
            </a:r>
            <a:endParaRPr lang="pt-BR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4284107"/>
            <a:ext cx="7645479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Como proteger trabalhadores e aumentar a produtividade</a:t>
            </a:r>
            <a:endParaRPr lang="pt-BR" sz="2200"/>
          </a:p>
        </p:txBody>
      </p:sp>
      <p:sp>
        <p:nvSpPr>
          <p:cNvPr id="5" name="Shape 2"/>
          <p:cNvSpPr/>
          <p:nvPr/>
        </p:nvSpPr>
        <p:spPr>
          <a:xfrm>
            <a:off x="6235660" y="5334953"/>
            <a:ext cx="342543" cy="342543"/>
          </a:xfrm>
          <a:prstGeom prst="roundRect">
            <a:avLst>
              <a:gd name="adj" fmla="val 26691789"/>
            </a:avLst>
          </a:prstGeom>
          <a:solidFill>
            <a:srgbClr val="88983C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6344960" y="5457468"/>
            <a:ext cx="12394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750"/>
              </a:lnSpc>
              <a:buNone/>
            </a:pPr>
            <a:r>
              <a:rPr lang="pt-BR" sz="750">
                <a:solidFill>
                  <a:srgbClr val="3C383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FF</a:t>
            </a:r>
            <a:endParaRPr lang="pt-BR" sz="750"/>
          </a:p>
        </p:txBody>
      </p:sp>
      <p:sp>
        <p:nvSpPr>
          <p:cNvPr id="7" name="Text 4"/>
          <p:cNvSpPr/>
          <p:nvPr/>
        </p:nvSpPr>
        <p:spPr>
          <a:xfrm>
            <a:off x="6685240" y="5318879"/>
            <a:ext cx="3134439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950"/>
              </a:lnSpc>
              <a:buNone/>
            </a:pPr>
            <a:r>
              <a:rPr lang="pt-BR" sz="2100" b="1">
                <a:solidFill>
                  <a:srgbClr val="F4CAB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por Fernando Fonseca</a:t>
            </a:r>
            <a:endParaRPr lang="pt-BR" sz="2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196221"/>
            <a:ext cx="10339268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5600"/>
              </a:lnSpc>
              <a:buNone/>
            </a:pPr>
            <a:r>
              <a:rPr lang="pt-BR" sz="4450" b="1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Sugestões</a:t>
            </a:r>
            <a:endParaRPr lang="pt-BR" sz="445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260" y="2337911"/>
            <a:ext cx="4163139" cy="257294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9260" y="5178385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Filme</a:t>
            </a:r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749260" y="5663565"/>
            <a:ext cx="4163139" cy="1369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i="1" dirty="0" err="1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Deepwater</a:t>
            </a:r>
            <a:r>
              <a:rPr lang="pt-BR" i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Horizon</a:t>
            </a: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(2016) – Baseado na explosão de uma plataforma de petróleo por falhas de segurança.</a:t>
            </a:r>
            <a:endParaRPr lang="pt-BR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511" y="2337911"/>
            <a:ext cx="4163258" cy="257306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3511" y="5178504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Documentário</a:t>
            </a:r>
            <a:endParaRPr lang="pt-BR"/>
          </a:p>
        </p:txBody>
      </p:sp>
      <p:sp>
        <p:nvSpPr>
          <p:cNvPr id="8" name="Text 4"/>
          <p:cNvSpPr/>
          <p:nvPr/>
        </p:nvSpPr>
        <p:spPr>
          <a:xfrm>
            <a:off x="5233511" y="5663684"/>
            <a:ext cx="4163258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i="1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Segurança no Trabalho: O Preço da Negligência</a:t>
            </a: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(YouTube).</a:t>
            </a:r>
            <a:endParaRPr lang="pt-BR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093232"/>
            <a:ext cx="13078420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pt-BR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Conclusão</a:t>
            </a:r>
            <a:endParaRPr lang="pt-BR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8821" y="2234922"/>
            <a:ext cx="2166699" cy="15981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81557" y="3053358"/>
            <a:ext cx="300990" cy="376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750"/>
              </a:lnSpc>
              <a:buNone/>
            </a:pPr>
            <a:r>
              <a:rPr lang="pt-BR" sz="23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pt-BR" sz="2350"/>
          </a:p>
        </p:txBody>
      </p:sp>
      <p:sp>
        <p:nvSpPr>
          <p:cNvPr id="5" name="Text 2"/>
          <p:cNvSpPr/>
          <p:nvPr/>
        </p:nvSpPr>
        <p:spPr>
          <a:xfrm>
            <a:off x="5329595" y="2620208"/>
            <a:ext cx="2940487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Cultura de prevenção</a:t>
            </a:r>
            <a:endParaRPr lang="pt-BR" sz="2200" dirty="0"/>
          </a:p>
        </p:txBody>
      </p:sp>
      <p:sp>
        <p:nvSpPr>
          <p:cNvPr id="6" name="Text 3"/>
          <p:cNvSpPr/>
          <p:nvPr/>
        </p:nvSpPr>
        <p:spPr>
          <a:xfrm>
            <a:off x="5329595" y="3105388"/>
            <a:ext cx="646207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Criar uma cultura de prevenção deve ser prioridade.</a:t>
            </a:r>
            <a:endParaRPr lang="pt-BR" dirty="0"/>
          </a:p>
        </p:txBody>
      </p:sp>
      <p:sp>
        <p:nvSpPr>
          <p:cNvPr id="7" name="Shape 4"/>
          <p:cNvSpPr/>
          <p:nvPr/>
        </p:nvSpPr>
        <p:spPr>
          <a:xfrm>
            <a:off x="5168979" y="3844528"/>
            <a:ext cx="8658701" cy="15240"/>
          </a:xfrm>
          <a:prstGeom prst="roundRect">
            <a:avLst>
              <a:gd name="adj" fmla="val 210732"/>
            </a:avLst>
          </a:prstGeom>
          <a:solidFill>
            <a:srgbClr val="662E42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352" y="3886557"/>
            <a:ext cx="4333518" cy="159817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81557" y="4497467"/>
            <a:ext cx="300990" cy="376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750"/>
              </a:lnSpc>
              <a:buNone/>
            </a:pPr>
            <a:r>
              <a:rPr lang="pt-BR" sz="23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pt-BR" sz="2350"/>
          </a:p>
        </p:txBody>
      </p:sp>
      <p:sp>
        <p:nvSpPr>
          <p:cNvPr id="10" name="Text 6"/>
          <p:cNvSpPr/>
          <p:nvPr/>
        </p:nvSpPr>
        <p:spPr>
          <a:xfrm>
            <a:off x="6412944" y="427184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Pequenas mudanças</a:t>
            </a:r>
            <a:endParaRPr lang="pt-BR" sz="2200"/>
          </a:p>
        </p:txBody>
      </p:sp>
      <p:sp>
        <p:nvSpPr>
          <p:cNvPr id="11" name="Text 7"/>
          <p:cNvSpPr/>
          <p:nvPr/>
        </p:nvSpPr>
        <p:spPr>
          <a:xfrm>
            <a:off x="6412943" y="4757023"/>
            <a:ext cx="5651677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Pequenas mudanças fazem grande diferença.</a:t>
            </a:r>
            <a:endParaRPr lang="pt-BR" dirty="0"/>
          </a:p>
        </p:txBody>
      </p:sp>
      <p:sp>
        <p:nvSpPr>
          <p:cNvPr id="12" name="Shape 8"/>
          <p:cNvSpPr/>
          <p:nvPr/>
        </p:nvSpPr>
        <p:spPr>
          <a:xfrm>
            <a:off x="6252329" y="5496163"/>
            <a:ext cx="7575352" cy="15240"/>
          </a:xfrm>
          <a:prstGeom prst="roundRect">
            <a:avLst>
              <a:gd name="adj" fmla="val 210732"/>
            </a:avLst>
          </a:prstGeom>
          <a:solidFill>
            <a:srgbClr val="662E42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002" y="5538192"/>
            <a:ext cx="6500217" cy="159817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81557" y="6149102"/>
            <a:ext cx="300990" cy="376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750"/>
              </a:lnSpc>
              <a:buNone/>
            </a:pPr>
            <a:r>
              <a:rPr lang="pt-BR" sz="23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pt-BR" sz="2350"/>
          </a:p>
        </p:txBody>
      </p:sp>
      <p:sp>
        <p:nvSpPr>
          <p:cNvPr id="15" name="Text 10"/>
          <p:cNvSpPr/>
          <p:nvPr/>
        </p:nvSpPr>
        <p:spPr>
          <a:xfrm>
            <a:off x="7496294" y="575226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Essencial</a:t>
            </a:r>
            <a:endParaRPr lang="pt-BR" sz="2200"/>
          </a:p>
        </p:txBody>
      </p:sp>
      <p:sp>
        <p:nvSpPr>
          <p:cNvPr id="16" name="Text 11"/>
          <p:cNvSpPr/>
          <p:nvPr/>
        </p:nvSpPr>
        <p:spPr>
          <a:xfrm>
            <a:off x="7496294" y="6237446"/>
            <a:ext cx="6170771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 segurança do trabalho é essencial para a saúde e produtividade.</a:t>
            </a:r>
            <a:endParaRPr lang="pt-BR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1828086"/>
            <a:ext cx="7645480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pt-BR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Para a próxima aula</a:t>
            </a:r>
            <a:endParaRPr lang="pt-BR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260" y="2862739"/>
            <a:ext cx="1070491" cy="15981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40863" y="307681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Pesquisa</a:t>
            </a:r>
            <a:endParaRPr lang="pt-BR" sz="2200" dirty="0"/>
          </a:p>
        </p:txBody>
      </p:sp>
      <p:sp>
        <p:nvSpPr>
          <p:cNvPr id="6" name="Text 2"/>
          <p:cNvSpPr/>
          <p:nvPr/>
        </p:nvSpPr>
        <p:spPr>
          <a:xfrm>
            <a:off x="2140863" y="3561993"/>
            <a:ext cx="6253877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Pesquisar um caso real de acidente de trabalho e sugerir medidas de prevenção.</a:t>
            </a:r>
            <a:endParaRPr lang="pt-BR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260" y="4460915"/>
            <a:ext cx="1070491" cy="19406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40863" y="4674989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Documentário</a:t>
            </a:r>
            <a:endParaRPr lang="pt-BR" sz="2200"/>
          </a:p>
        </p:txBody>
      </p:sp>
      <p:sp>
        <p:nvSpPr>
          <p:cNvPr id="9" name="Text 4"/>
          <p:cNvSpPr/>
          <p:nvPr/>
        </p:nvSpPr>
        <p:spPr>
          <a:xfrm>
            <a:off x="2140863" y="5160169"/>
            <a:ext cx="6253877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Assistir ao documentário </a:t>
            </a:r>
            <a:r>
              <a:rPr lang="pt-BR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"Segurança no Trabalho: O Preço da Negligência"</a:t>
            </a:r>
            <a:r>
              <a:rPr lang="pt-BR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e escrever um breve relatório sobre os aprendizados.</a:t>
            </a:r>
            <a:endParaRPr lang="pt-BR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2374583"/>
            <a:ext cx="7507636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pt-BR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Objetivos da Aula</a:t>
            </a:r>
            <a:endParaRPr lang="pt-BR" sz="4450" dirty="0"/>
          </a:p>
        </p:txBody>
      </p:sp>
      <p:sp>
        <p:nvSpPr>
          <p:cNvPr id="4" name="Shape 1"/>
          <p:cNvSpPr/>
          <p:nvPr/>
        </p:nvSpPr>
        <p:spPr>
          <a:xfrm>
            <a:off x="749260" y="3650099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818852" y="3676888"/>
            <a:ext cx="342543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6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pt-BR" sz="2650"/>
          </a:p>
        </p:txBody>
      </p:sp>
      <p:sp>
        <p:nvSpPr>
          <p:cNvPr id="6" name="Text 3"/>
          <p:cNvSpPr/>
          <p:nvPr/>
        </p:nvSpPr>
        <p:spPr>
          <a:xfrm>
            <a:off x="1445062" y="3650099"/>
            <a:ext cx="3019901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Entender a importância da segurança do trabalho nas empresas.</a:t>
            </a:r>
            <a:endParaRPr lang="pt-BR" sz="1650" dirty="0"/>
          </a:p>
        </p:txBody>
      </p:sp>
      <p:sp>
        <p:nvSpPr>
          <p:cNvPr id="7" name="Shape 4"/>
          <p:cNvSpPr/>
          <p:nvPr/>
        </p:nvSpPr>
        <p:spPr>
          <a:xfrm>
            <a:off x="4679037" y="3650099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4748629" y="3676888"/>
            <a:ext cx="342543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6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pt-BR" sz="2650"/>
          </a:p>
        </p:txBody>
      </p:sp>
      <p:sp>
        <p:nvSpPr>
          <p:cNvPr id="9" name="Text 6"/>
          <p:cNvSpPr/>
          <p:nvPr/>
        </p:nvSpPr>
        <p:spPr>
          <a:xfrm>
            <a:off x="5374838" y="3650099"/>
            <a:ext cx="3019901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165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Conhecer as principais normas de segurança e higiene do trabalho.</a:t>
            </a:r>
            <a:endParaRPr lang="pt-BR" sz="1650"/>
          </a:p>
        </p:txBody>
      </p:sp>
      <p:sp>
        <p:nvSpPr>
          <p:cNvPr id="10" name="Shape 7"/>
          <p:cNvSpPr/>
          <p:nvPr/>
        </p:nvSpPr>
        <p:spPr>
          <a:xfrm>
            <a:off x="749260" y="5132308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818852" y="5159097"/>
            <a:ext cx="342543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26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pt-BR" sz="2650"/>
          </a:p>
        </p:txBody>
      </p:sp>
      <p:sp>
        <p:nvSpPr>
          <p:cNvPr id="12" name="Text 9"/>
          <p:cNvSpPr/>
          <p:nvPr/>
        </p:nvSpPr>
        <p:spPr>
          <a:xfrm>
            <a:off x="1445062" y="5132308"/>
            <a:ext cx="6949678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165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Compreender os impactos da segurança no ambiente organizacional.</a:t>
            </a:r>
            <a:endParaRPr lang="pt-BR" sz="165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293019"/>
            <a:ext cx="13139500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pt-BR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O que é Segurança do Trabalho?</a:t>
            </a:r>
            <a:endParaRPr lang="pt-BR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254174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Definição:</a:t>
            </a:r>
            <a:endParaRPr lang="pt-BR" sz="2200"/>
          </a:p>
        </p:txBody>
      </p:sp>
      <p:sp>
        <p:nvSpPr>
          <p:cNvPr id="4" name="Text 2"/>
          <p:cNvSpPr/>
          <p:nvPr/>
        </p:nvSpPr>
        <p:spPr>
          <a:xfrm>
            <a:off x="749260" y="3112651"/>
            <a:ext cx="6304836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Segurança do Trabalho é o conjunto de medidas adotadas para garantir um ambiente seguro e saudável para os trabalhadores, prevenindo acidentes e doenças ocupacionais.</a:t>
            </a:r>
            <a:endParaRPr lang="pt-BR" dirty="0"/>
          </a:p>
        </p:txBody>
      </p:sp>
      <p:sp>
        <p:nvSpPr>
          <p:cNvPr id="5" name="Text 3"/>
          <p:cNvSpPr/>
          <p:nvPr/>
        </p:nvSpPr>
        <p:spPr>
          <a:xfrm>
            <a:off x="749260" y="4696420"/>
            <a:ext cx="3048595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Por que é importante?</a:t>
            </a:r>
            <a:endParaRPr lang="pt-BR" sz="2200"/>
          </a:p>
        </p:txBody>
      </p:sp>
      <p:sp>
        <p:nvSpPr>
          <p:cNvPr id="6" name="Text 4"/>
          <p:cNvSpPr/>
          <p:nvPr/>
        </p:nvSpPr>
        <p:spPr>
          <a:xfrm>
            <a:off x="749260" y="5267325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Redução de acidentes e afastamentos.</a:t>
            </a:r>
            <a:endParaRPr lang="pt-BR"/>
          </a:p>
        </p:txBody>
      </p:sp>
      <p:sp>
        <p:nvSpPr>
          <p:cNvPr id="7" name="Text 5"/>
          <p:cNvSpPr/>
          <p:nvPr/>
        </p:nvSpPr>
        <p:spPr>
          <a:xfrm>
            <a:off x="749260" y="5684639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Aumento da produtividade.</a:t>
            </a:r>
            <a:endParaRPr lang="pt-BR"/>
          </a:p>
        </p:txBody>
      </p:sp>
      <p:sp>
        <p:nvSpPr>
          <p:cNvPr id="8" name="Text 6"/>
          <p:cNvSpPr/>
          <p:nvPr/>
        </p:nvSpPr>
        <p:spPr>
          <a:xfrm>
            <a:off x="749260" y="6101953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Conformidade com a legislação.</a:t>
            </a:r>
            <a:endParaRPr lang="pt-BR"/>
          </a:p>
        </p:txBody>
      </p:sp>
      <p:sp>
        <p:nvSpPr>
          <p:cNvPr id="9" name="Text 7"/>
          <p:cNvSpPr/>
          <p:nvPr/>
        </p:nvSpPr>
        <p:spPr>
          <a:xfrm>
            <a:off x="749260" y="6519267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Bem-estar dos colaboradores.</a:t>
            </a:r>
            <a:endParaRPr lang="pt-BR"/>
          </a:p>
        </p:txBody>
      </p:sp>
      <p:sp>
        <p:nvSpPr>
          <p:cNvPr id="10" name="Text 8"/>
          <p:cNvSpPr/>
          <p:nvPr/>
        </p:nvSpPr>
        <p:spPr>
          <a:xfrm>
            <a:off x="7583924" y="2520315"/>
            <a:ext cx="6304836" cy="1712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Exemplo real:</a:t>
            </a: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Em 2019, o desastre de Brumadinho, causado pelo rompimento de uma barragem da Vale, mostrou a importância da segurança no trabalho. Mais de 270 pessoas perderam a vida por falhas na gestão de riscos e negligência em segurança.</a:t>
            </a:r>
            <a:endParaRPr lang="pt-BR" dirty="0"/>
          </a:p>
        </p:txBody>
      </p:sp>
      <p:sp>
        <p:nvSpPr>
          <p:cNvPr id="11" name="Text 9"/>
          <p:cNvSpPr/>
          <p:nvPr/>
        </p:nvSpPr>
        <p:spPr>
          <a:xfrm>
            <a:off x="7583924" y="4425077"/>
            <a:ext cx="6304836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b="1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Sugestão de documentário:</a:t>
            </a: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</a:t>
            </a:r>
            <a:r>
              <a:rPr lang="pt-BR" i="1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Vale o Risco?</a:t>
            </a: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(Disponível no YouTube).</a:t>
            </a:r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144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037" y="2945606"/>
            <a:ext cx="13278326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pt-BR" sz="40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Normas Regulamentadoras (</a:t>
            </a:r>
            <a:r>
              <a:rPr lang="pt-BR" sz="4050" b="1" dirty="0" err="1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NRs</a:t>
            </a:r>
            <a:r>
              <a:rPr lang="pt-BR" sz="40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)</a:t>
            </a:r>
            <a:endParaRPr lang="pt-BR" sz="4050" dirty="0"/>
          </a:p>
        </p:txBody>
      </p:sp>
      <p:sp>
        <p:nvSpPr>
          <p:cNvPr id="4" name="Text 1"/>
          <p:cNvSpPr/>
          <p:nvPr/>
        </p:nvSpPr>
        <p:spPr>
          <a:xfrm>
            <a:off x="676037" y="3879056"/>
            <a:ext cx="13278326" cy="617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As Normas Regulamentadoras (</a:t>
            </a:r>
            <a:r>
              <a:rPr lang="pt-BR" dirty="0" err="1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NRs</a:t>
            </a: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) são regras estabelecidas pelo Ministério do Trabalho para garantir a segurança no ambiente laboral.</a:t>
            </a:r>
            <a:endParaRPr lang="pt-BR" dirty="0"/>
          </a:p>
        </p:txBody>
      </p:sp>
      <p:sp>
        <p:nvSpPr>
          <p:cNvPr id="5" name="Shape 2"/>
          <p:cNvSpPr/>
          <p:nvPr/>
        </p:nvSpPr>
        <p:spPr>
          <a:xfrm>
            <a:off x="676037" y="4714280"/>
            <a:ext cx="6542603" cy="1132880"/>
          </a:xfrm>
          <a:prstGeom prst="roundRect">
            <a:avLst>
              <a:gd name="adj" fmla="val 2558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869156" y="4907399"/>
            <a:ext cx="2575441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00"/>
              </a:lnSpc>
              <a:buNone/>
            </a:pPr>
            <a:r>
              <a:rPr lang="pt-BR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NR-5</a:t>
            </a:r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869156" y="5345073"/>
            <a:ext cx="6156365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CIPA (Comissão Interna de Prevenção de Acidentes).</a:t>
            </a:r>
            <a:endParaRPr lang="pt-BR"/>
          </a:p>
        </p:txBody>
      </p:sp>
      <p:sp>
        <p:nvSpPr>
          <p:cNvPr id="8" name="Shape 5"/>
          <p:cNvSpPr/>
          <p:nvPr/>
        </p:nvSpPr>
        <p:spPr>
          <a:xfrm>
            <a:off x="7411760" y="4714280"/>
            <a:ext cx="6542603" cy="1132880"/>
          </a:xfrm>
          <a:prstGeom prst="roundRect">
            <a:avLst>
              <a:gd name="adj" fmla="val 2558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7604879" y="4907399"/>
            <a:ext cx="2575441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00"/>
              </a:lnSpc>
              <a:buNone/>
            </a:pPr>
            <a:r>
              <a:rPr lang="pt-BR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NR-6</a:t>
            </a:r>
            <a:endParaRPr lang="pt-BR"/>
          </a:p>
        </p:txBody>
      </p:sp>
      <p:sp>
        <p:nvSpPr>
          <p:cNvPr id="10" name="Text 7"/>
          <p:cNvSpPr/>
          <p:nvPr/>
        </p:nvSpPr>
        <p:spPr>
          <a:xfrm>
            <a:off x="7604879" y="5345073"/>
            <a:ext cx="6156365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 sz="150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Uso correto dos Equipamentos de Proteção Individual (EPIs).</a:t>
            </a:r>
            <a:endParaRPr lang="pt-BR" sz="1500"/>
          </a:p>
        </p:txBody>
      </p:sp>
      <p:sp>
        <p:nvSpPr>
          <p:cNvPr id="11" name="Shape 8"/>
          <p:cNvSpPr/>
          <p:nvPr/>
        </p:nvSpPr>
        <p:spPr>
          <a:xfrm>
            <a:off x="676037" y="6040279"/>
            <a:ext cx="6542603" cy="1132880"/>
          </a:xfrm>
          <a:prstGeom prst="roundRect">
            <a:avLst>
              <a:gd name="adj" fmla="val 2558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869156" y="6233398"/>
            <a:ext cx="2575441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00"/>
              </a:lnSpc>
              <a:buNone/>
            </a:pPr>
            <a:r>
              <a:rPr lang="pt-BR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NR-17</a:t>
            </a:r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869156" y="6671072"/>
            <a:ext cx="6156365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Ergonomia para evitar problemas físicos.</a:t>
            </a:r>
            <a:endParaRPr lang="pt-BR"/>
          </a:p>
        </p:txBody>
      </p:sp>
      <p:sp>
        <p:nvSpPr>
          <p:cNvPr id="14" name="Shape 11"/>
          <p:cNvSpPr/>
          <p:nvPr/>
        </p:nvSpPr>
        <p:spPr>
          <a:xfrm>
            <a:off x="7411760" y="6040279"/>
            <a:ext cx="6542603" cy="1132880"/>
          </a:xfrm>
          <a:prstGeom prst="roundRect">
            <a:avLst>
              <a:gd name="adj" fmla="val 2558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5" name="Text 12"/>
          <p:cNvSpPr/>
          <p:nvPr/>
        </p:nvSpPr>
        <p:spPr>
          <a:xfrm>
            <a:off x="7604879" y="6233398"/>
            <a:ext cx="2575441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500"/>
              </a:lnSpc>
              <a:buNone/>
            </a:pPr>
            <a:r>
              <a:rPr lang="pt-BR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NR-23</a:t>
            </a:r>
            <a:endParaRPr lang="pt-BR"/>
          </a:p>
        </p:txBody>
      </p:sp>
      <p:sp>
        <p:nvSpPr>
          <p:cNvPr id="16" name="Text 13"/>
          <p:cNvSpPr/>
          <p:nvPr/>
        </p:nvSpPr>
        <p:spPr>
          <a:xfrm>
            <a:off x="7604879" y="6671072"/>
            <a:ext cx="6156365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Proteção contra incêndios.</a:t>
            </a:r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676037" y="7390448"/>
            <a:ext cx="13278326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400"/>
              </a:lnSpc>
              <a:buNone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Site para consulta: Portal das Normas Regulamentadoras</a:t>
            </a:r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062038"/>
            <a:ext cx="13139500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pt-BR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Práticas e Equipamentos de Segurança</a:t>
            </a:r>
            <a:endParaRPr lang="pt-BR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2203728"/>
            <a:ext cx="1313187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Para manter a segurança no trabalho, é fundamental o uso correto de Equipamentos de Proteção Individual (EPIs) e Coletiva (</a:t>
            </a:r>
            <a:r>
              <a:rPr lang="pt-BR" dirty="0" err="1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EPCs</a:t>
            </a: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).</a:t>
            </a:r>
            <a:endParaRPr lang="pt-BR" dirty="0"/>
          </a:p>
        </p:txBody>
      </p:sp>
      <p:sp>
        <p:nvSpPr>
          <p:cNvPr id="4" name="Text 2"/>
          <p:cNvSpPr/>
          <p:nvPr/>
        </p:nvSpPr>
        <p:spPr>
          <a:xfrm>
            <a:off x="749260" y="334351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b="1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EPIs (Individuais):</a:t>
            </a:r>
            <a:endParaRPr lang="pt-BR"/>
          </a:p>
        </p:txBody>
      </p:sp>
      <p:sp>
        <p:nvSpPr>
          <p:cNvPr id="5" name="Text 3"/>
          <p:cNvSpPr/>
          <p:nvPr/>
        </p:nvSpPr>
        <p:spPr>
          <a:xfrm>
            <a:off x="749260" y="3914418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Capacete</a:t>
            </a:r>
            <a:endParaRPr lang="pt-BR"/>
          </a:p>
        </p:txBody>
      </p:sp>
      <p:sp>
        <p:nvSpPr>
          <p:cNvPr id="6" name="Text 4"/>
          <p:cNvSpPr/>
          <p:nvPr/>
        </p:nvSpPr>
        <p:spPr>
          <a:xfrm>
            <a:off x="749260" y="4331732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Óculos de proteção</a:t>
            </a:r>
            <a:endParaRPr lang="pt-BR"/>
          </a:p>
        </p:txBody>
      </p:sp>
      <p:sp>
        <p:nvSpPr>
          <p:cNvPr id="7" name="Text 5"/>
          <p:cNvSpPr/>
          <p:nvPr/>
        </p:nvSpPr>
        <p:spPr>
          <a:xfrm>
            <a:off x="749260" y="4749046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Luvas</a:t>
            </a:r>
            <a:endParaRPr lang="pt-BR"/>
          </a:p>
        </p:txBody>
      </p:sp>
      <p:sp>
        <p:nvSpPr>
          <p:cNvPr id="8" name="Text 6"/>
          <p:cNvSpPr/>
          <p:nvPr/>
        </p:nvSpPr>
        <p:spPr>
          <a:xfrm>
            <a:off x="749260" y="5166360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Protetor auricular</a:t>
            </a:r>
            <a:endParaRPr lang="pt-BR"/>
          </a:p>
        </p:txBody>
      </p:sp>
      <p:sp>
        <p:nvSpPr>
          <p:cNvPr id="9" name="Text 7"/>
          <p:cNvSpPr/>
          <p:nvPr/>
        </p:nvSpPr>
        <p:spPr>
          <a:xfrm>
            <a:off x="749260" y="5583674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Botas de segurança</a:t>
            </a:r>
            <a:endParaRPr lang="pt-BR"/>
          </a:p>
        </p:txBody>
      </p:sp>
      <p:sp>
        <p:nvSpPr>
          <p:cNvPr id="10" name="Text 8"/>
          <p:cNvSpPr/>
          <p:nvPr/>
        </p:nvSpPr>
        <p:spPr>
          <a:xfrm>
            <a:off x="7583924" y="334351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b="1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EPCs (Coletivos):</a:t>
            </a:r>
            <a:endParaRPr lang="pt-BR"/>
          </a:p>
        </p:txBody>
      </p:sp>
      <p:sp>
        <p:nvSpPr>
          <p:cNvPr id="11" name="Text 9"/>
          <p:cNvSpPr/>
          <p:nvPr/>
        </p:nvSpPr>
        <p:spPr>
          <a:xfrm>
            <a:off x="7583924" y="3914418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Extintores</a:t>
            </a:r>
            <a:endParaRPr lang="pt-BR"/>
          </a:p>
        </p:txBody>
      </p:sp>
      <p:sp>
        <p:nvSpPr>
          <p:cNvPr id="12" name="Text 10"/>
          <p:cNvSpPr/>
          <p:nvPr/>
        </p:nvSpPr>
        <p:spPr>
          <a:xfrm>
            <a:off x="7583924" y="4331732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Sinalização de segurança</a:t>
            </a:r>
            <a:endParaRPr lang="pt-BR"/>
          </a:p>
        </p:txBody>
      </p:sp>
      <p:sp>
        <p:nvSpPr>
          <p:cNvPr id="13" name="Text 11"/>
          <p:cNvSpPr/>
          <p:nvPr/>
        </p:nvSpPr>
        <p:spPr>
          <a:xfrm>
            <a:off x="7583924" y="4749046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Grades de proteção</a:t>
            </a:r>
            <a:endParaRPr lang="pt-BR"/>
          </a:p>
        </p:txBody>
      </p:sp>
      <p:sp>
        <p:nvSpPr>
          <p:cNvPr id="14" name="Text 12"/>
          <p:cNvSpPr/>
          <p:nvPr/>
        </p:nvSpPr>
        <p:spPr>
          <a:xfrm>
            <a:off x="7583924" y="5166360"/>
            <a:ext cx="630483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650"/>
              </a:lnSpc>
              <a:buSzPct val="100000"/>
              <a:buChar char="•"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Iluminação de emergência</a:t>
            </a:r>
            <a:endParaRPr lang="pt-BR"/>
          </a:p>
        </p:txBody>
      </p:sp>
      <p:sp>
        <p:nvSpPr>
          <p:cNvPr id="15" name="Text 13"/>
          <p:cNvSpPr/>
          <p:nvPr/>
        </p:nvSpPr>
        <p:spPr>
          <a:xfrm>
            <a:off x="749260" y="6241852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b="1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Exemplo real:</a:t>
            </a: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Na construção civil, o uso correto de EPIs reduz em até 50% o risco de acidentes fatais.</a:t>
            </a:r>
            <a:endParaRPr lang="pt-BR"/>
          </a:p>
        </p:txBody>
      </p:sp>
      <p:sp>
        <p:nvSpPr>
          <p:cNvPr id="16" name="Text 14"/>
          <p:cNvSpPr/>
          <p:nvPr/>
        </p:nvSpPr>
        <p:spPr>
          <a:xfrm>
            <a:off x="749260" y="6825139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 filme </a:t>
            </a:r>
            <a:r>
              <a:rPr lang="pt-BR" i="1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Segurança do Trabalho: Um Olhar sobre a Construção Civil</a:t>
            </a: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explora boas práticas e como evitar tragédias.</a:t>
            </a:r>
            <a:endParaRPr lang="pt-B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1518285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pt-BR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Cultura de Segurança no Trabalho</a:t>
            </a:r>
            <a:endParaRPr lang="pt-BR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260" y="3266480"/>
            <a:ext cx="535186" cy="5351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9260" y="4015740"/>
            <a:ext cx="2334339" cy="1070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Redução de afastamentos por acidente</a:t>
            </a:r>
            <a:endParaRPr lang="pt-BR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4711" y="3266480"/>
            <a:ext cx="535186" cy="53518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404711" y="4015740"/>
            <a:ext cx="2334458" cy="1070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Maior produtividade e eficiência</a:t>
            </a:r>
            <a:endParaRPr lang="pt-BR" sz="220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0281" y="3266480"/>
            <a:ext cx="535186" cy="53518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060281" y="4015740"/>
            <a:ext cx="2334339" cy="14273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Menos custos com indenizações e processos</a:t>
            </a:r>
            <a:endParaRPr lang="pt-BR" sz="2200"/>
          </a:p>
        </p:txBody>
      </p:sp>
      <p:sp>
        <p:nvSpPr>
          <p:cNvPr id="10" name="Text 4"/>
          <p:cNvSpPr/>
          <p:nvPr/>
        </p:nvSpPr>
        <p:spPr>
          <a:xfrm>
            <a:off x="749260" y="5683925"/>
            <a:ext cx="7645479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Exemplo real:</a:t>
            </a:r>
            <a:r>
              <a:rPr lang="pt-BR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A Toyota é uma empresa referência na segurança do trabalho, </a:t>
            </a: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implementando</a:t>
            </a:r>
            <a:r>
              <a:rPr lang="pt-BR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rigorosas práticas ergonômicas e treinamentos contínuos para seus funcionários.</a:t>
            </a:r>
            <a:endParaRPr lang="pt-BR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1157288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5600"/>
              </a:lnSpc>
              <a:buNone/>
            </a:pPr>
            <a:r>
              <a:rPr lang="pt-BR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Dinâmica: "Prevenção de Acidentes"</a:t>
            </a:r>
            <a:endParaRPr lang="pt-BR" sz="4450" dirty="0"/>
          </a:p>
        </p:txBody>
      </p:sp>
      <p:sp>
        <p:nvSpPr>
          <p:cNvPr id="4" name="Shape 1"/>
          <p:cNvSpPr/>
          <p:nvPr/>
        </p:nvSpPr>
        <p:spPr>
          <a:xfrm>
            <a:off x="6235660" y="2905482"/>
            <a:ext cx="160496" cy="827603"/>
          </a:xfrm>
          <a:prstGeom prst="roundRect">
            <a:avLst>
              <a:gd name="adj" fmla="val 20010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717268" y="2905482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Passo 1</a:t>
            </a:r>
            <a:endParaRPr lang="pt-BR" sz="2200"/>
          </a:p>
        </p:txBody>
      </p:sp>
      <p:sp>
        <p:nvSpPr>
          <p:cNvPr id="6" name="Text 3"/>
          <p:cNvSpPr/>
          <p:nvPr/>
        </p:nvSpPr>
        <p:spPr>
          <a:xfrm>
            <a:off x="6717268" y="3390662"/>
            <a:ext cx="7163872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165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Dividir a turma em pequenos grupos.</a:t>
            </a:r>
            <a:endParaRPr lang="pt-BR" sz="1650"/>
          </a:p>
        </p:txBody>
      </p:sp>
      <p:sp>
        <p:nvSpPr>
          <p:cNvPr id="7" name="Shape 4"/>
          <p:cNvSpPr/>
          <p:nvPr/>
        </p:nvSpPr>
        <p:spPr>
          <a:xfrm>
            <a:off x="6556772" y="3947160"/>
            <a:ext cx="160496" cy="827603"/>
          </a:xfrm>
          <a:prstGeom prst="roundRect">
            <a:avLst>
              <a:gd name="adj" fmla="val 20010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7038380" y="394716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Passo 2</a:t>
            </a:r>
            <a:endParaRPr lang="pt-BR" sz="2200"/>
          </a:p>
        </p:txBody>
      </p:sp>
      <p:sp>
        <p:nvSpPr>
          <p:cNvPr id="9" name="Text 6"/>
          <p:cNvSpPr/>
          <p:nvPr/>
        </p:nvSpPr>
        <p:spPr>
          <a:xfrm>
            <a:off x="7038380" y="4432340"/>
            <a:ext cx="6842760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165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Cada grupo lista situações de risco no ambiente de trabalho.</a:t>
            </a:r>
            <a:endParaRPr lang="pt-BR" sz="1650"/>
          </a:p>
        </p:txBody>
      </p:sp>
      <p:sp>
        <p:nvSpPr>
          <p:cNvPr id="10" name="Shape 7"/>
          <p:cNvSpPr/>
          <p:nvPr/>
        </p:nvSpPr>
        <p:spPr>
          <a:xfrm>
            <a:off x="6877883" y="4988838"/>
            <a:ext cx="160496" cy="827603"/>
          </a:xfrm>
          <a:prstGeom prst="roundRect">
            <a:avLst>
              <a:gd name="adj" fmla="val 20010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7359491" y="498883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Passo 3</a:t>
            </a:r>
            <a:endParaRPr lang="pt-BR" sz="2200"/>
          </a:p>
        </p:txBody>
      </p:sp>
      <p:sp>
        <p:nvSpPr>
          <p:cNvPr id="12" name="Text 9"/>
          <p:cNvSpPr/>
          <p:nvPr/>
        </p:nvSpPr>
        <p:spPr>
          <a:xfrm>
            <a:off x="7359491" y="5474018"/>
            <a:ext cx="652164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165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Os alunos discutem soluções para evitar esses riscos.</a:t>
            </a:r>
            <a:endParaRPr lang="pt-BR" sz="1650"/>
          </a:p>
        </p:txBody>
      </p:sp>
      <p:sp>
        <p:nvSpPr>
          <p:cNvPr id="13" name="Shape 10"/>
          <p:cNvSpPr/>
          <p:nvPr/>
        </p:nvSpPr>
        <p:spPr>
          <a:xfrm>
            <a:off x="7199114" y="6030516"/>
            <a:ext cx="160496" cy="827603"/>
          </a:xfrm>
          <a:prstGeom prst="roundRect">
            <a:avLst>
              <a:gd name="adj" fmla="val 20010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7680722" y="603051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Passo 4</a:t>
            </a:r>
            <a:endParaRPr lang="pt-BR" sz="2200"/>
          </a:p>
        </p:txBody>
      </p:sp>
      <p:sp>
        <p:nvSpPr>
          <p:cNvPr id="15" name="Text 12"/>
          <p:cNvSpPr/>
          <p:nvPr/>
        </p:nvSpPr>
        <p:spPr>
          <a:xfrm>
            <a:off x="7680722" y="6515695"/>
            <a:ext cx="620041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sz="165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Compartilhar as ideias com a turma.</a:t>
            </a:r>
            <a:endParaRPr lang="pt-BR" sz="165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027747"/>
            <a:ext cx="131318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5600"/>
              </a:lnSpc>
              <a:buNone/>
            </a:pPr>
            <a:r>
              <a:rPr lang="pt-BR" sz="4450" b="1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Estudo de Caso: Empresas que Investiram em Segurança</a:t>
            </a:r>
            <a:endParaRPr lang="pt-BR" sz="4450"/>
          </a:p>
        </p:txBody>
      </p:sp>
      <p:sp>
        <p:nvSpPr>
          <p:cNvPr id="3" name="Shape 1"/>
          <p:cNvSpPr/>
          <p:nvPr/>
        </p:nvSpPr>
        <p:spPr>
          <a:xfrm>
            <a:off x="749260" y="2882979"/>
            <a:ext cx="2188607" cy="784979"/>
          </a:xfrm>
          <a:prstGeom prst="roundRect">
            <a:avLst>
              <a:gd name="adj" fmla="val 4091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4" name="Text 2"/>
          <p:cNvSpPr/>
          <p:nvPr/>
        </p:nvSpPr>
        <p:spPr>
          <a:xfrm>
            <a:off x="1693069" y="3087291"/>
            <a:ext cx="300990" cy="376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750"/>
              </a:lnSpc>
              <a:buNone/>
            </a:pPr>
            <a:r>
              <a:rPr lang="pt-BR" sz="23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pt-BR" sz="2350"/>
          </a:p>
        </p:txBody>
      </p:sp>
      <p:sp>
        <p:nvSpPr>
          <p:cNvPr id="5" name="Text 3"/>
          <p:cNvSpPr/>
          <p:nvPr/>
        </p:nvSpPr>
        <p:spPr>
          <a:xfrm>
            <a:off x="3151942" y="3097054"/>
            <a:ext cx="310598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Treinamento contínuo</a:t>
            </a:r>
            <a:endParaRPr lang="pt-BR" sz="2200" dirty="0"/>
          </a:p>
        </p:txBody>
      </p:sp>
      <p:sp>
        <p:nvSpPr>
          <p:cNvPr id="6" name="Shape 4"/>
          <p:cNvSpPr/>
          <p:nvPr/>
        </p:nvSpPr>
        <p:spPr>
          <a:xfrm>
            <a:off x="3044904" y="3652718"/>
            <a:ext cx="10729198" cy="15240"/>
          </a:xfrm>
          <a:prstGeom prst="roundRect">
            <a:avLst>
              <a:gd name="adj" fmla="val 210732"/>
            </a:avLst>
          </a:prstGeom>
          <a:solidFill>
            <a:srgbClr val="662E42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7" name="Shape 5"/>
          <p:cNvSpPr/>
          <p:nvPr/>
        </p:nvSpPr>
        <p:spPr>
          <a:xfrm>
            <a:off x="749260" y="3774996"/>
            <a:ext cx="4377214" cy="784979"/>
          </a:xfrm>
          <a:prstGeom prst="roundRect">
            <a:avLst>
              <a:gd name="adj" fmla="val 4091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8" name="Text 6"/>
          <p:cNvSpPr/>
          <p:nvPr/>
        </p:nvSpPr>
        <p:spPr>
          <a:xfrm>
            <a:off x="2787372" y="3979307"/>
            <a:ext cx="300990" cy="376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750"/>
              </a:lnSpc>
              <a:buNone/>
            </a:pPr>
            <a:r>
              <a:rPr lang="pt-BR" sz="23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pt-BR" sz="2350"/>
          </a:p>
        </p:txBody>
      </p:sp>
      <p:sp>
        <p:nvSpPr>
          <p:cNvPr id="9" name="Text 7"/>
          <p:cNvSpPr/>
          <p:nvPr/>
        </p:nvSpPr>
        <p:spPr>
          <a:xfrm>
            <a:off x="5340548" y="3989070"/>
            <a:ext cx="3454479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Monitoramento de riscos</a:t>
            </a:r>
            <a:endParaRPr lang="pt-BR" sz="2200"/>
          </a:p>
        </p:txBody>
      </p:sp>
      <p:sp>
        <p:nvSpPr>
          <p:cNvPr id="10" name="Shape 8"/>
          <p:cNvSpPr/>
          <p:nvPr/>
        </p:nvSpPr>
        <p:spPr>
          <a:xfrm>
            <a:off x="5233511" y="4544735"/>
            <a:ext cx="8540591" cy="15240"/>
          </a:xfrm>
          <a:prstGeom prst="roundRect">
            <a:avLst>
              <a:gd name="adj" fmla="val 210732"/>
            </a:avLst>
          </a:prstGeom>
          <a:solidFill>
            <a:srgbClr val="662E42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1" name="Shape 9"/>
          <p:cNvSpPr/>
          <p:nvPr/>
        </p:nvSpPr>
        <p:spPr>
          <a:xfrm>
            <a:off x="749260" y="4667012"/>
            <a:ext cx="6565940" cy="784979"/>
          </a:xfrm>
          <a:prstGeom prst="roundRect">
            <a:avLst>
              <a:gd name="adj" fmla="val 4091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2" name="Text 10"/>
          <p:cNvSpPr/>
          <p:nvPr/>
        </p:nvSpPr>
        <p:spPr>
          <a:xfrm>
            <a:off x="3881676" y="4871323"/>
            <a:ext cx="300990" cy="376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750"/>
              </a:lnSpc>
              <a:buNone/>
            </a:pPr>
            <a:r>
              <a:rPr lang="pt-BR" sz="23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pt-BR" sz="2350"/>
          </a:p>
        </p:txBody>
      </p:sp>
      <p:sp>
        <p:nvSpPr>
          <p:cNvPr id="13" name="Text 11"/>
          <p:cNvSpPr/>
          <p:nvPr/>
        </p:nvSpPr>
        <p:spPr>
          <a:xfrm>
            <a:off x="7529274" y="4881086"/>
            <a:ext cx="3456980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sz="220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Equipamentos modernos</a:t>
            </a:r>
            <a:endParaRPr lang="pt-BR" sz="2200"/>
          </a:p>
        </p:txBody>
      </p:sp>
      <p:sp>
        <p:nvSpPr>
          <p:cNvPr id="14" name="Text 12"/>
          <p:cNvSpPr/>
          <p:nvPr/>
        </p:nvSpPr>
        <p:spPr>
          <a:xfrm>
            <a:off x="749260" y="5692854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Caso: Anglo American</a:t>
            </a:r>
            <a:endParaRPr lang="pt-BR" dirty="0"/>
          </a:p>
        </p:txBody>
      </p:sp>
      <p:sp>
        <p:nvSpPr>
          <p:cNvPr id="15" name="Text 13"/>
          <p:cNvSpPr/>
          <p:nvPr/>
        </p:nvSpPr>
        <p:spPr>
          <a:xfrm>
            <a:off x="749260" y="6276142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 mineradora reduziu seus acidentes em 50% em cinco anos ao investir fortemente em segurança.</a:t>
            </a:r>
            <a:endParaRPr lang="pt-BR"/>
          </a:p>
        </p:txBody>
      </p:sp>
      <p:sp>
        <p:nvSpPr>
          <p:cNvPr id="16" name="Text 14"/>
          <p:cNvSpPr/>
          <p:nvPr/>
        </p:nvSpPr>
        <p:spPr>
          <a:xfrm>
            <a:off x="749260" y="6859429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Site para consulta: Relatório de Sustentabilidade da Anglo American</a:t>
            </a:r>
            <a:endParaRPr lang="pt-B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705451"/>
            <a:ext cx="13131880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pt-BR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Discussão: Segurança em Pequenas Empresas</a:t>
            </a:r>
            <a:endParaRPr lang="pt-BR" sz="4450" dirty="0"/>
          </a:p>
        </p:txBody>
      </p:sp>
      <p:sp>
        <p:nvSpPr>
          <p:cNvPr id="3" name="Text 1"/>
          <p:cNvSpPr/>
          <p:nvPr/>
        </p:nvSpPr>
        <p:spPr>
          <a:xfrm>
            <a:off x="2193965" y="392930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Investimento</a:t>
            </a:r>
            <a:endParaRPr lang="pt-BR"/>
          </a:p>
        </p:txBody>
      </p:sp>
      <p:sp>
        <p:nvSpPr>
          <p:cNvPr id="4" name="Text 2"/>
          <p:cNvSpPr/>
          <p:nvPr/>
        </p:nvSpPr>
        <p:spPr>
          <a:xfrm>
            <a:off x="749260" y="4414480"/>
            <a:ext cx="4299347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Pequenas empresas devem investir tanto em segurança quanto as grandes?</a:t>
            </a:r>
            <a:endParaRPr lang="pt-BR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756" y="2847142"/>
            <a:ext cx="3676888" cy="3676888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278100" y="4417993"/>
            <a:ext cx="535186" cy="535186"/>
          </a:xfrm>
          <a:prstGeom prst="roundRect">
            <a:avLst>
              <a:gd name="adj" fmla="val 1706856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5425261" y="4535031"/>
            <a:ext cx="240863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000"/>
              </a:lnSpc>
              <a:buNone/>
            </a:pPr>
            <a:r>
              <a:rPr lang="pt-BR" sz="18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pt-BR" sz="1850"/>
          </a:p>
        </p:txBody>
      </p:sp>
      <p:sp>
        <p:nvSpPr>
          <p:cNvPr id="8" name="Text 5"/>
          <p:cNvSpPr/>
          <p:nvPr/>
        </p:nvSpPr>
        <p:spPr>
          <a:xfrm>
            <a:off x="9474756" y="301537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Economia</a:t>
            </a:r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9474756" y="3500557"/>
            <a:ext cx="440638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Como implementar boas práticas de segurança gastando pouco?</a:t>
            </a:r>
            <a:endParaRPr lang="pt-BR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6756" y="2847142"/>
            <a:ext cx="3676888" cy="3676888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7932241" y="2885539"/>
            <a:ext cx="535186" cy="535186"/>
          </a:xfrm>
          <a:prstGeom prst="roundRect">
            <a:avLst>
              <a:gd name="adj" fmla="val 1706856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2" name="Text 8"/>
          <p:cNvSpPr/>
          <p:nvPr/>
        </p:nvSpPr>
        <p:spPr>
          <a:xfrm>
            <a:off x="8079403" y="3002578"/>
            <a:ext cx="240863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000"/>
              </a:lnSpc>
              <a:buNone/>
            </a:pPr>
            <a:r>
              <a:rPr lang="pt-BR" sz="18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pt-BR" sz="1850"/>
          </a:p>
        </p:txBody>
      </p:sp>
      <p:sp>
        <p:nvSpPr>
          <p:cNvPr id="13" name="Text 9"/>
          <p:cNvSpPr/>
          <p:nvPr/>
        </p:nvSpPr>
        <p:spPr>
          <a:xfrm>
            <a:off x="9474756" y="4843224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pt-BR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Desafios</a:t>
            </a:r>
            <a:endParaRPr lang="pt-BR"/>
          </a:p>
        </p:txBody>
      </p:sp>
      <p:sp>
        <p:nvSpPr>
          <p:cNvPr id="14" name="Text 10"/>
          <p:cNvSpPr/>
          <p:nvPr/>
        </p:nvSpPr>
        <p:spPr>
          <a:xfrm>
            <a:off x="9474756" y="5328404"/>
            <a:ext cx="4406384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50"/>
              </a:lnSpc>
              <a:buNone/>
            </a:pPr>
            <a:r>
              <a:rPr lang="pt-BR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Quais são os maiores desafios para pequenas empresas em relação à segurança do trabalho?</a:t>
            </a:r>
            <a:endParaRPr lang="pt-BR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6756" y="2847142"/>
            <a:ext cx="3676888" cy="3676888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932241" y="5950327"/>
            <a:ext cx="535186" cy="535186"/>
          </a:xfrm>
          <a:prstGeom prst="roundRect">
            <a:avLst>
              <a:gd name="adj" fmla="val 1706856"/>
            </a:avLst>
          </a:prstGeom>
          <a:solidFill>
            <a:srgbClr val="4D1529"/>
          </a:solidFill>
          <a:ln/>
        </p:spPr>
        <p:txBody>
          <a:bodyPr/>
          <a:lstStyle/>
          <a:p>
            <a:pPr algn="just"/>
            <a:endParaRPr lang="pt-BR"/>
          </a:p>
        </p:txBody>
      </p:sp>
      <p:sp>
        <p:nvSpPr>
          <p:cNvPr id="17" name="Text 12"/>
          <p:cNvSpPr/>
          <p:nvPr/>
        </p:nvSpPr>
        <p:spPr>
          <a:xfrm>
            <a:off x="8079403" y="6067365"/>
            <a:ext cx="240863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000"/>
              </a:lnSpc>
              <a:buNone/>
            </a:pPr>
            <a:r>
              <a:rPr lang="pt-BR" sz="1850" b="1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pt-BR" sz="185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655</Words>
  <Application>Microsoft Macintosh PowerPoint</Application>
  <PresentationFormat>Personalizar</PresentationFormat>
  <Paragraphs>113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Brygada 1918 Bold</vt:lpstr>
      <vt:lpstr>Montserrat Medium</vt:lpstr>
      <vt:lpstr>Arial</vt:lpstr>
      <vt:lpstr>Montserrat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Fernando Fonseca</cp:lastModifiedBy>
  <cp:revision>3</cp:revision>
  <dcterms:created xsi:type="dcterms:W3CDTF">2025-03-17T14:12:41Z</dcterms:created>
  <dcterms:modified xsi:type="dcterms:W3CDTF">2025-03-24T12:54:54Z</dcterms:modified>
</cp:coreProperties>
</file>